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88" r:id="rId2"/>
    <p:sldId id="336" r:id="rId3"/>
    <p:sldId id="335" r:id="rId4"/>
    <p:sldId id="370" r:id="rId5"/>
    <p:sldId id="340" r:id="rId6"/>
    <p:sldId id="372" r:id="rId7"/>
    <p:sldId id="373" r:id="rId8"/>
    <p:sldId id="374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442A18-367B-5F4B-8FC5-94B32BC8DA89}" type="datetimeFigureOut">
              <a:rPr lang="en-US" smtClean="0"/>
              <a:t>9/21/20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8DC001-47C4-664D-B25F-64C53A5E94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689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version 1991</a:t>
            </a:r>
          </a:p>
          <a:p>
            <a:r>
              <a:rPr lang="en-US" dirty="0"/>
              <a:t>GUI,</a:t>
            </a:r>
            <a:r>
              <a:rPr lang="en-US" baseline="0" dirty="0"/>
              <a:t> Web, scripting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4C72F-B32F-0947-8EA7-0D034CC47F5B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853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6CEAA-C715-C944-96D8-4D664BEFA5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BE66EE-670C-BB49-A74A-A25AB025CC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F73DB-057F-F446-AF55-59643629B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FCED4-306C-CC41-842B-863E3F69E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EFD3A-8CCB-384F-9ABD-A8750FE29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64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C70E8-3E2D-C947-A300-C4438A370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063F98-71DB-2840-9E55-1527C02238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1A2E-9950-F340-B37A-F0273AAA4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FE2E2-0CA5-2B4A-8513-5DF7376A4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80F80-03E6-F344-9556-504F8884E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273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FE5FA9-3034-CA4A-97EE-45940EE7F3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4E3D6A-7EDC-5C42-8CBD-9F64E8612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C483CA-D986-524C-9D3F-4986EDFD3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F85C2-7D3C-0648-B936-0C4D4BFA7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6F1F2-B472-2648-B879-B58C7C19A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396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669" y="1"/>
            <a:ext cx="4699000" cy="6877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4250" y="2771797"/>
            <a:ext cx="10790273" cy="1983084"/>
          </a:xfrm>
        </p:spPr>
        <p:txBody>
          <a:bodyPr anchor="t"/>
          <a:lstStyle>
            <a:lvl1pPr>
              <a:defRPr sz="3733" b="1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lang="en-GB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4249" y="2142502"/>
            <a:ext cx="8534400" cy="629295"/>
          </a:xfrm>
        </p:spPr>
        <p:txBody>
          <a:bodyPr anchor="b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de-DE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1"/>
          </p:nvPr>
        </p:nvSpPr>
        <p:spPr>
          <a:xfrm>
            <a:off x="394250" y="5919049"/>
            <a:ext cx="2798129" cy="690033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en-GB" noProof="0"/>
              <a:t>Click icon to add picture</a:t>
            </a:r>
            <a:endParaRPr lang="de-DE" noProof="0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2"/>
          </p:nvPr>
        </p:nvSpPr>
        <p:spPr>
          <a:xfrm>
            <a:off x="3271597" y="5925826"/>
            <a:ext cx="2912635" cy="690033"/>
          </a:xfrm>
        </p:spPr>
        <p:txBody>
          <a:bodyPr>
            <a:noAutofit/>
          </a:bodyPr>
          <a:lstStyle>
            <a:lvl1pPr marL="0" indent="0" algn="l">
              <a:defRPr/>
            </a:lvl1pPr>
          </a:lstStyle>
          <a:p>
            <a:pPr lvl="0"/>
            <a:r>
              <a:rPr lang="en-GB" noProof="0"/>
              <a:t>Click icon to add picture</a:t>
            </a:r>
            <a:endParaRPr lang="de-DE" noProof="0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25" y="347465"/>
            <a:ext cx="3899223" cy="126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704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ild + Titel + Tex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7224224" y="1514662"/>
            <a:ext cx="4569361" cy="4092069"/>
          </a:xfrm>
          <a:prstGeom prst="rect">
            <a:avLst/>
          </a:prstGeom>
        </p:spPr>
        <p:txBody>
          <a:bodyPr vert="horz" lIns="0" tIns="0" rIns="0" bIns="0"/>
          <a:lstStyle>
            <a:lvl1pPr marL="0" indent="0">
              <a:spcBef>
                <a:spcPts val="0"/>
              </a:spcBef>
              <a:buNone/>
              <a:defRPr sz="2400" b="0" i="0" baseline="0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Textfeld für Bildinformationen</a:t>
            </a:r>
          </a:p>
        </p:txBody>
      </p:sp>
      <p:sp>
        <p:nvSpPr>
          <p:cNvPr id="11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37563" y="441958"/>
            <a:ext cx="11156021" cy="72131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>
              <a:spcBef>
                <a:spcPts val="0"/>
              </a:spcBef>
              <a:buNone/>
              <a:defRPr sz="2933" b="1" baseline="0">
                <a:latin typeface="Helvetica"/>
                <a:cs typeface="Helvetica"/>
              </a:defRPr>
            </a:lvl1pPr>
          </a:lstStyle>
          <a:p>
            <a:pPr lvl="0"/>
            <a:r>
              <a:rPr lang="de-DE" dirty="0"/>
              <a:t>Bildtitel und Unterschrift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sz="quarter" idx="16" hasCustomPrompt="1"/>
          </p:nvPr>
        </p:nvSpPr>
        <p:spPr>
          <a:xfrm>
            <a:off x="438725" y="1514662"/>
            <a:ext cx="6419276" cy="4359089"/>
          </a:xfrm>
          <a:prstGeom prst="rect">
            <a:avLst/>
          </a:prstGeom>
        </p:spPr>
        <p:txBody>
          <a:bodyPr vert="horz" lIns="82918" tIns="41459" rIns="82918" bIns="41459"/>
          <a:lstStyle>
            <a:lvl1pPr>
              <a:defRPr sz="2400" b="1"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990503" indent="-380962">
              <a:buFont typeface="Arial" panose="020B0604020202020204" pitchFamily="34" charset="0"/>
              <a:buChar char="•"/>
              <a:defRPr sz="1867" b="0">
                <a:latin typeface="Helvetica" panose="020B0604020202020204" pitchFamily="34" charset="0"/>
                <a:cs typeface="Helvetica" panose="020B0604020202020204" pitchFamily="34" charset="0"/>
              </a:defRPr>
            </a:lvl2pPr>
          </a:lstStyle>
          <a:p>
            <a:pPr lvl="0"/>
            <a:r>
              <a:rPr lang="de-DE" dirty="0"/>
              <a:t>Inhalt</a:t>
            </a:r>
          </a:p>
          <a:p>
            <a:pPr lvl="1"/>
            <a:r>
              <a:rPr lang="de-DE" dirty="0" err="1"/>
              <a:t>subpoint</a:t>
            </a:r>
            <a:endParaRPr lang="de-DE" dirty="0"/>
          </a:p>
          <a:p>
            <a:pPr lvl="0"/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7"/>
          </p:nvPr>
        </p:nvSpPr>
        <p:spPr>
          <a:xfrm>
            <a:off x="637563" y="6311613"/>
            <a:ext cx="466491" cy="366183"/>
          </a:xfrm>
          <a:solidFill>
            <a:srgbClr val="FFFFFF">
              <a:alpha val="69804"/>
            </a:srgbClr>
          </a:solidFill>
          <a:effectLst>
            <a:softEdge rad="31750"/>
          </a:effectLst>
        </p:spPr>
        <p:txBody>
          <a:bodyPr/>
          <a:lstStyle/>
          <a:p>
            <a:fld id="{1D522143-CE50-46CE-BAE4-BFE55FD4A9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ußzeilenplatzhalter 4">
            <a:extLst>
              <a:ext uri="{FF2B5EF4-FFF2-40B4-BE49-F238E27FC236}">
                <a16:creationId xmlns:a16="http://schemas.microsoft.com/office/drawing/2014/main" id="{66C08E73-0350-AE4B-B60E-3614059B5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71741" y="6372093"/>
            <a:ext cx="5142963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3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W. Schimmel, T. Vogl Python Beginner-Course</a:t>
            </a:r>
          </a:p>
        </p:txBody>
      </p:sp>
    </p:spTree>
    <p:extLst>
      <p:ext uri="{BB962C8B-B14F-4D97-AF65-F5344CB8AC3E}">
        <p14:creationId xmlns:p14="http://schemas.microsoft.com/office/powerpoint/2010/main" val="824488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5C4B8-707A-C14E-90AD-C7820CB39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57D4A-D9F7-504C-BEB8-BA1606BBC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A4C17-EE34-6D49-9C13-5CE645EE9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1CAE7-AD64-AA46-9415-9C8F6219B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1C211-A4D8-7F40-BC56-7EF6EBCD7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34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D8D74-64F5-9841-9526-2C3F4DB67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D94614-D4E0-0842-B4E3-ADA8FE410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406F7-E74C-ED43-9AE8-EA4DBD2E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A2EB7-A221-7247-BDA4-A98E8B1FD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8F106-6668-A742-BEA4-A94A00742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214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76053-4960-DB4E-A32D-992A7CB8B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4DA0C-6928-9744-9BFB-21F1C7B6E7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1B455E-C286-214F-8AC7-CD2F33EE99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2E9AE-9522-D546-9688-4F6F76D2A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62B146-41AB-374F-9974-D39D30D92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CD711-5D75-544E-9223-6F2DDF802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71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1B54E-45F8-234F-9327-FE04DCABA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9588F-FB79-0A4D-9DF0-75DB564FB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AFCB4E-2B24-D244-9990-49D0C454C0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6AF55-59BF-304A-8F05-0E60CB6C5E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0123A4-D9D1-0245-88A7-E69E57E74D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CCCDA3-9582-B54D-A6EF-2A35CCFB9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ED692B-F5E7-8243-B9E9-C3E220F35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7437C9-92F6-1540-8665-7FC75025C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79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284FC-ED6C-B645-9709-F4B9DAF2A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786822-D91A-8049-98AF-3C9E9D630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7098F2-109A-8240-B03F-E89BE6053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04609A-11C5-EE45-8C00-87BD7D1FC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3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F003E9-31C5-9141-B85F-37D92A1D7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0C503C-26BC-834A-AD1E-2B2B94D65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F96AA1-855D-AA46-B010-FE708D1B6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731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1D213-9D59-E543-86D6-41D448D51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FEB47-B319-1440-9423-6F70CBD68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18E293-875E-FC4C-8E5A-8FF48C2D72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EE1E9-14C4-4545-A7DA-0F6380BAA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7EBD4-D419-2F43-9DA8-76E428DB1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9C80B-2A7F-BF4A-986B-AC56685BF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26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DF9EC-69D4-2449-B345-D8D7B56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3CF8CC-A43F-6245-92CA-885F2B51B3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F4E425-8B38-4C48-8F0E-5C1106DB79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59C370-6409-0247-95B1-C98E0053D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88838-752E-B64C-8498-471AE9B52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EFB8BC-2C38-EF43-9862-C8E849613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348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F4AB30-9911-1748-BADA-85B19069B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00C19-E408-D145-8DF0-9B098D1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BE449-24E8-3E46-85C2-802854D6EC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8071AF-84DD-F545-94E4-D4CFFA77ADEF}" type="datetimeFigureOut">
              <a:rPr lang="en-US" smtClean="0"/>
              <a:t>9/21/20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29EA9-8731-FB4B-B373-9DE7AA0686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438FB-C6D3-AA4B-A349-EDA0C3695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9BA070-8CCC-9A40-91A5-C2EF600E9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91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youtube.com/watch?v=Z1Yd7upQsX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products/individua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etbrains.com/pycharm/download/#section=windows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account.jetbrains.com/logi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el 1"/>
          <p:cNvSpPr>
            <a:spLocks noGrp="1"/>
          </p:cNvSpPr>
          <p:nvPr>
            <p:ph type="ctrTitle"/>
          </p:nvPr>
        </p:nvSpPr>
        <p:spPr bwMode="auto">
          <a:xfrm>
            <a:off x="393701" y="2772833"/>
            <a:ext cx="10790767" cy="198120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r>
              <a:rPr lang="en-US" dirty="0"/>
              <a:t>Part 0: Installation &amp; Introduction</a:t>
            </a:r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411" name="Untertitel 2"/>
          <p:cNvSpPr>
            <a:spLocks noGrp="1"/>
          </p:cNvSpPr>
          <p:nvPr>
            <p:ph type="subTitle" idx="1"/>
          </p:nvPr>
        </p:nvSpPr>
        <p:spPr>
          <a:xfrm>
            <a:off x="393700" y="2142067"/>
            <a:ext cx="8534400" cy="630767"/>
          </a:xfrm>
        </p:spPr>
        <p:txBody>
          <a:bodyPr/>
          <a:lstStyle/>
          <a:p>
            <a:r>
              <a:rPr lang="en-US" dirty="0"/>
              <a:t>Python Beginners-Course</a:t>
            </a:r>
            <a:endParaRPr lang="de-DE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Bild 3">
            <a:extLst>
              <a:ext uri="{FF2B5EF4-FFF2-40B4-BE49-F238E27FC236}">
                <a16:creationId xmlns:a16="http://schemas.microsoft.com/office/drawing/2014/main" id="{5853BC8F-579B-3646-9E48-542ACF794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100" y="788325"/>
            <a:ext cx="2428752" cy="853691"/>
          </a:xfrm>
          <a:prstGeom prst="rect">
            <a:avLst/>
          </a:prstGeom>
        </p:spPr>
      </p:pic>
      <p:pic>
        <p:nvPicPr>
          <p:cNvPr id="6" name="Grafik 2">
            <a:extLst>
              <a:ext uri="{FF2B5EF4-FFF2-40B4-BE49-F238E27FC236}">
                <a16:creationId xmlns:a16="http://schemas.microsoft.com/office/drawing/2014/main" id="{BFB0E75A-CB65-3D4E-B568-DF9EAD0880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615" y="335613"/>
            <a:ext cx="1302356" cy="16600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6F70A8A-874F-7941-A0AE-017331957F6A}"/>
              </a:ext>
            </a:extLst>
          </p:cNvPr>
          <p:cNvSpPr/>
          <p:nvPr/>
        </p:nvSpPr>
        <p:spPr>
          <a:xfrm>
            <a:off x="393700" y="4695720"/>
            <a:ext cx="6096000" cy="20617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2133" dirty="0"/>
              <a:t>Martin Radenz (</a:t>
            </a:r>
            <a:r>
              <a:rPr lang="de-DE" sz="2133" dirty="0" err="1"/>
              <a:t>radenz@tropos.de</a:t>
            </a:r>
            <a:r>
              <a:rPr lang="de-DE" sz="2133" dirty="0"/>
              <a:t>) </a:t>
            </a:r>
          </a:p>
          <a:p>
            <a:r>
              <a:rPr lang="de-DE" sz="2133" dirty="0">
                <a:solidFill>
                  <a:srgbClr val="000000"/>
                </a:solidFill>
              </a:rPr>
              <a:t>Willi Schimmel (</a:t>
            </a:r>
            <a:r>
              <a:rPr lang="de-DE" sz="2133" dirty="0" err="1">
                <a:solidFill>
                  <a:srgbClr val="000000"/>
                </a:solidFill>
              </a:rPr>
              <a:t>willi.schimmel@uni-leipzig.de</a:t>
            </a:r>
            <a:r>
              <a:rPr lang="de-DE" sz="2133" dirty="0">
                <a:solidFill>
                  <a:srgbClr val="000000"/>
                </a:solidFill>
              </a:rPr>
              <a:t>) </a:t>
            </a:r>
          </a:p>
          <a:p>
            <a:r>
              <a:rPr lang="de-DE" sz="2133" dirty="0">
                <a:solidFill>
                  <a:srgbClr val="000000"/>
                </a:solidFill>
              </a:rPr>
              <a:t>Teresa Vogl (</a:t>
            </a:r>
            <a:r>
              <a:rPr lang="de-DE" sz="2133" dirty="0" err="1">
                <a:solidFill>
                  <a:srgbClr val="000000"/>
                </a:solidFill>
              </a:rPr>
              <a:t>teresa.vogl@uni-leipzig.de</a:t>
            </a:r>
            <a:r>
              <a:rPr lang="de-DE" sz="2133" dirty="0">
                <a:solidFill>
                  <a:srgbClr val="000000"/>
                </a:solidFill>
              </a:rPr>
              <a:t>) </a:t>
            </a:r>
          </a:p>
          <a:p>
            <a:endParaRPr lang="de-DE" sz="2133" dirty="0"/>
          </a:p>
          <a:p>
            <a:endParaRPr lang="de-DE" sz="2133" dirty="0"/>
          </a:p>
          <a:p>
            <a:r>
              <a:rPr lang="de-DE" sz="2133" dirty="0"/>
              <a:t>LIM, 05. </a:t>
            </a:r>
            <a:r>
              <a:rPr lang="de-DE" sz="2133" dirty="0" err="1"/>
              <a:t>October</a:t>
            </a:r>
            <a:r>
              <a:rPr lang="de-DE" sz="2133" dirty="0"/>
              <a:t> 2020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091999-8B30-0641-82B7-ABF1B30E08E8}"/>
              </a:ext>
            </a:extLst>
          </p:cNvPr>
          <p:cNvSpPr txBox="1"/>
          <p:nvPr/>
        </p:nvSpPr>
        <p:spPr>
          <a:xfrm>
            <a:off x="1977083" y="3730202"/>
            <a:ext cx="82378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Recommended Vido:	</a:t>
            </a:r>
            <a:r>
              <a:rPr lang="en-GB" sz="2000" dirty="0">
                <a:hlinkClick r:id="rId4"/>
              </a:rPr>
              <a:t>https://www.youtube.com/watch?v=Z1Yd7upQsXY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01288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is Python?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</a:t>
            </a:r>
          </a:p>
          <a:p>
            <a:r>
              <a:rPr lang="en-US" dirty="0"/>
              <a:t>open source</a:t>
            </a:r>
          </a:p>
          <a:p>
            <a:r>
              <a:rPr lang="en-US" dirty="0"/>
              <a:t>cross platform</a:t>
            </a:r>
          </a:p>
          <a:p>
            <a:r>
              <a:rPr lang="en-US" dirty="0"/>
              <a:t>general purpose</a:t>
            </a:r>
          </a:p>
          <a:p>
            <a:r>
              <a:rPr lang="en-US" dirty="0"/>
              <a:t>multi-paradigm</a:t>
            </a:r>
          </a:p>
          <a:p>
            <a:r>
              <a:rPr lang="en-US" dirty="0"/>
              <a:t>interpreted</a:t>
            </a:r>
          </a:p>
          <a:p>
            <a:pPr marL="0" indent="0">
              <a:buNone/>
            </a:pPr>
            <a:r>
              <a:rPr lang="en-US" dirty="0"/>
              <a:t>programming language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Inhaltsplatzhalter 3"/>
          <p:cNvSpPr txBox="1">
            <a:spLocks/>
          </p:cNvSpPr>
          <p:nvPr/>
        </p:nvSpPr>
        <p:spPr>
          <a:xfrm>
            <a:off x="3486714" y="1514662"/>
            <a:ext cx="6419276" cy="4359089"/>
          </a:xfrm>
          <a:prstGeom prst="rect">
            <a:avLst/>
          </a:prstGeom>
        </p:spPr>
        <p:txBody>
          <a:bodyPr vert="horz" lIns="110557" tIns="55279" rIns="110557" bIns="55279"/>
          <a:lstStyle>
            <a:lvl1pPr marL="342876" indent="-342876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1800" b="1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742896" indent="-285729" algn="l" defTabSz="45716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2917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5" indent="-228583" algn="l" defTabSz="45716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52" indent="-228583" algn="l" defTabSz="457167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85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52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free</a:t>
            </a:r>
          </a:p>
          <a:p>
            <a:pPr marL="0" indent="0">
              <a:buNone/>
            </a:pPr>
            <a:endParaRPr 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used for (almost) everything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imperative, object-oriented, functional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not compiled as FORTRAN or C</a:t>
            </a: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19"/>
          <a:stretch/>
        </p:blipFill>
        <p:spPr>
          <a:xfrm>
            <a:off x="7398282" y="305336"/>
            <a:ext cx="4534277" cy="1421968"/>
          </a:xfrm>
          <a:prstGeom prst="rect">
            <a:avLst/>
          </a:prstGeom>
        </p:spPr>
      </p:pic>
      <p:sp>
        <p:nvSpPr>
          <p:cNvPr id="8" name="Inhaltsplatzhalter 3"/>
          <p:cNvSpPr txBox="1">
            <a:spLocks/>
          </p:cNvSpPr>
          <p:nvPr/>
        </p:nvSpPr>
        <p:spPr>
          <a:xfrm>
            <a:off x="9414855" y="1931356"/>
            <a:ext cx="2904368" cy="1824888"/>
          </a:xfrm>
          <a:prstGeom prst="rect">
            <a:avLst/>
          </a:prstGeom>
        </p:spPr>
        <p:txBody>
          <a:bodyPr vert="horz" lIns="110557" tIns="55279" rIns="110557" bIns="55279"/>
          <a:lstStyle>
            <a:lvl1pPr marL="342876" indent="-342876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1800" b="1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1pPr>
            <a:lvl2pPr marL="742896" indent="-285729" algn="l" defTabSz="45716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Helvetica" panose="020B0604020202020204" pitchFamily="34" charset="0"/>
              </a:defRPr>
            </a:lvl2pPr>
            <a:lvl3pPr marL="1142917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5" indent="-228583" algn="l" defTabSz="457167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52" indent="-228583" algn="l" defTabSz="457167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85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52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9" indent="-228583" algn="l" defTabSz="457167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but scientific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stack also with</a:t>
            </a:r>
            <a:br>
              <a:rPr lang="en-US" sz="2400" dirty="0">
                <a:solidFill>
                  <a:srgbClr val="FF0000"/>
                </a:solidFill>
              </a:rPr>
            </a:br>
            <a:r>
              <a:rPr lang="en-US" sz="2400" dirty="0">
                <a:solidFill>
                  <a:srgbClr val="FF0000"/>
                </a:solidFill>
              </a:rPr>
              <a:t>external libraries</a:t>
            </a:r>
          </a:p>
        </p:txBody>
      </p:sp>
      <p:sp>
        <p:nvSpPr>
          <p:cNvPr id="11" name="Freihandform 10"/>
          <p:cNvSpPr/>
          <p:nvPr/>
        </p:nvSpPr>
        <p:spPr>
          <a:xfrm>
            <a:off x="7728116" y="2549924"/>
            <a:ext cx="1739237" cy="374021"/>
          </a:xfrm>
          <a:custGeom>
            <a:avLst/>
            <a:gdLst>
              <a:gd name="connsiteX0" fmla="*/ 1273057 w 1273057"/>
              <a:gd name="connsiteY0" fmla="*/ 47445 h 278033"/>
              <a:gd name="connsiteX1" fmla="*/ 605147 w 1273057"/>
              <a:gd name="connsiteY1" fmla="*/ 7688 h 278033"/>
              <a:gd name="connsiteX2" fmla="*/ 96264 w 1273057"/>
              <a:gd name="connsiteY2" fmla="*/ 182617 h 278033"/>
              <a:gd name="connsiteX3" fmla="*/ 848 w 1273057"/>
              <a:gd name="connsiteY3" fmla="*/ 278033 h 278033"/>
              <a:gd name="connsiteX0" fmla="*/ 1242379 w 1242379"/>
              <a:gd name="connsiteY0" fmla="*/ 47445 h 295178"/>
              <a:gd name="connsiteX1" fmla="*/ 574469 w 1242379"/>
              <a:gd name="connsiteY1" fmla="*/ 7688 h 295178"/>
              <a:gd name="connsiteX2" fmla="*/ 65586 w 1242379"/>
              <a:gd name="connsiteY2" fmla="*/ 182617 h 295178"/>
              <a:gd name="connsiteX3" fmla="*/ 8270 w 1242379"/>
              <a:gd name="connsiteY3" fmla="*/ 295178 h 295178"/>
              <a:gd name="connsiteX0" fmla="*/ 1176793 w 1176793"/>
              <a:gd name="connsiteY0" fmla="*/ 47445 h 182617"/>
              <a:gd name="connsiteX1" fmla="*/ 508883 w 1176793"/>
              <a:gd name="connsiteY1" fmla="*/ 7688 h 182617"/>
              <a:gd name="connsiteX2" fmla="*/ 0 w 1176793"/>
              <a:gd name="connsiteY2" fmla="*/ 182617 h 182617"/>
              <a:gd name="connsiteX0" fmla="*/ 1220608 w 1220608"/>
              <a:gd name="connsiteY0" fmla="*/ 50108 h 223380"/>
              <a:gd name="connsiteX1" fmla="*/ 552698 w 1220608"/>
              <a:gd name="connsiteY1" fmla="*/ 10351 h 223380"/>
              <a:gd name="connsiteX2" fmla="*/ 0 w 1220608"/>
              <a:gd name="connsiteY2" fmla="*/ 223380 h 223380"/>
              <a:gd name="connsiteX0" fmla="*/ 1220608 w 1220608"/>
              <a:gd name="connsiteY0" fmla="*/ 50108 h 223380"/>
              <a:gd name="connsiteX1" fmla="*/ 552698 w 1220608"/>
              <a:gd name="connsiteY1" fmla="*/ 10351 h 223380"/>
              <a:gd name="connsiteX2" fmla="*/ 0 w 1220608"/>
              <a:gd name="connsiteY2" fmla="*/ 223380 h 223380"/>
              <a:gd name="connsiteX0" fmla="*/ 1304428 w 1304428"/>
              <a:gd name="connsiteY0" fmla="*/ 53904 h 280516"/>
              <a:gd name="connsiteX1" fmla="*/ 636518 w 1304428"/>
              <a:gd name="connsiteY1" fmla="*/ 14147 h 280516"/>
              <a:gd name="connsiteX2" fmla="*/ 0 w 1304428"/>
              <a:gd name="connsiteY2" fmla="*/ 280516 h 28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428" h="280516">
                <a:moveTo>
                  <a:pt x="1304428" y="53904"/>
                </a:moveTo>
                <a:cubicBezTo>
                  <a:pt x="1068539" y="22761"/>
                  <a:pt x="853923" y="-23622"/>
                  <a:pt x="636518" y="14147"/>
                </a:cubicBezTo>
                <a:cubicBezTo>
                  <a:pt x="419113" y="51916"/>
                  <a:pt x="153421" y="165926"/>
                  <a:pt x="0" y="280516"/>
                </a:cubicBezTo>
              </a:path>
            </a:pathLst>
          </a:custGeom>
          <a:noFill/>
          <a:ln w="190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Fußzeilenplatzhalter 4">
            <a:extLst>
              <a:ext uri="{FF2B5EF4-FFF2-40B4-BE49-F238E27FC236}">
                <a16:creationId xmlns:a16="http://schemas.microsoft.com/office/drawing/2014/main" id="{AA5F2984-0CC8-8D4D-B13B-7650D5A444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74511" y="6372093"/>
            <a:ext cx="4751539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 algn="ctr">
              <a:defRPr sz="1333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</p:spTree>
    <p:extLst>
      <p:ext uri="{BB962C8B-B14F-4D97-AF65-F5344CB8AC3E}">
        <p14:creationId xmlns:p14="http://schemas.microsoft.com/office/powerpoint/2010/main" val="3854171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0F89DC3A-7E4D-D342-AB25-E684DC309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9240"/>
            <a:ext cx="12192000" cy="5039521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Anaconda Installation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Rechteck 2"/>
          <p:cNvSpPr/>
          <p:nvPr/>
        </p:nvSpPr>
        <p:spPr>
          <a:xfrm>
            <a:off x="340916" y="1079772"/>
            <a:ext cx="489993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867" dirty="0">
                <a:hlinkClick r:id="rId3"/>
              </a:rPr>
              <a:t>https://www.anaconda.com/products/individual</a:t>
            </a:r>
            <a:endParaRPr lang="en-US" sz="1867" b="1" u="sng" dirty="0">
              <a:solidFill>
                <a:schemeClr val="tx2">
                  <a:lumMod val="60000"/>
                  <a:lumOff val="40000"/>
                </a:schemeClr>
              </a:solidFill>
              <a:latin typeface="Helvetica" pitchFamily="50" charset="0"/>
            </a:endParaRP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99B3C632-A97A-F647-B813-E7BDA099DE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74511" y="6372093"/>
            <a:ext cx="4751539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 algn="ctr">
              <a:defRPr sz="1333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0704" y="82097"/>
            <a:ext cx="3779528" cy="2947671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8799024" y="2225041"/>
            <a:ext cx="2722417" cy="379656"/>
          </a:xfrm>
          <a:prstGeom prst="rect">
            <a:avLst/>
          </a:prstGeom>
          <a:solidFill>
            <a:srgbClr val="FFFFFF">
              <a:alpha val="69804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67" b="1" dirty="0" err="1">
                <a:latin typeface="Helvetica" pitchFamily="50" charset="0"/>
              </a:rPr>
              <a:t>VSCode</a:t>
            </a:r>
            <a:r>
              <a:rPr lang="en-US" sz="1867" b="1" dirty="0">
                <a:latin typeface="Helvetica" pitchFamily="50" charset="0"/>
              </a:rPr>
              <a:t> Editor -&gt; skip</a:t>
            </a:r>
          </a:p>
        </p:txBody>
      </p:sp>
    </p:spTree>
    <p:extLst>
      <p:ext uri="{BB962C8B-B14F-4D97-AF65-F5344CB8AC3E}">
        <p14:creationId xmlns:p14="http://schemas.microsoft.com/office/powerpoint/2010/main" val="713731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69A46F-152B-0446-B323-813360CA0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783"/>
          <a:stretch/>
        </p:blipFill>
        <p:spPr>
          <a:xfrm>
            <a:off x="1916645" y="1163274"/>
            <a:ext cx="9126833" cy="4691461"/>
          </a:xfrm>
          <a:prstGeom prst="rect">
            <a:avLst/>
          </a:prstGeom>
        </p:spPr>
      </p:pic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PyCharm IDE Installation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Rechteck 2"/>
          <p:cNvSpPr/>
          <p:nvPr/>
        </p:nvSpPr>
        <p:spPr>
          <a:xfrm>
            <a:off x="340915" y="1079772"/>
            <a:ext cx="6710748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867" dirty="0">
                <a:hlinkClick r:id="rId3"/>
              </a:rPr>
              <a:t>https://www.jetbrains.com/pycharm/download/#section=windows</a:t>
            </a:r>
            <a:endParaRPr lang="en-US" sz="1867" b="1" u="sng" dirty="0">
              <a:solidFill>
                <a:schemeClr val="tx2">
                  <a:lumMod val="60000"/>
                  <a:lumOff val="40000"/>
                </a:schemeClr>
              </a:solidFill>
              <a:latin typeface="Helvetica" pitchFamily="50" charset="0"/>
            </a:endParaRPr>
          </a:p>
        </p:txBody>
      </p:sp>
      <p:sp>
        <p:nvSpPr>
          <p:cNvPr id="13" name="Fußzeilenplatzhalter 4">
            <a:extLst>
              <a:ext uri="{FF2B5EF4-FFF2-40B4-BE49-F238E27FC236}">
                <a16:creationId xmlns:a16="http://schemas.microsoft.com/office/drawing/2014/main" id="{99B3C632-A97A-F647-B813-E7BDA099DE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74511" y="6372093"/>
            <a:ext cx="4751539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 algn="ctr">
              <a:defRPr sz="1333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EDAC39-095C-2B49-B5A2-82656B3301EA}"/>
              </a:ext>
            </a:extLst>
          </p:cNvPr>
          <p:cNvSpPr txBox="1"/>
          <p:nvPr/>
        </p:nvSpPr>
        <p:spPr>
          <a:xfrm rot="501714">
            <a:off x="7758954" y="544146"/>
            <a:ext cx="4149341" cy="1405256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133" b="1" dirty="0">
                <a:solidFill>
                  <a:srgbClr val="C00000"/>
                </a:solidFill>
              </a:rPr>
              <a:t>Professional Version free for </a:t>
            </a:r>
          </a:p>
          <a:p>
            <a:pPr algn="ctr"/>
            <a:r>
              <a:rPr lang="en-US" sz="2133" b="1" dirty="0">
                <a:solidFill>
                  <a:srgbClr val="C00000"/>
                </a:solidFill>
              </a:rPr>
              <a:t>University Students</a:t>
            </a:r>
          </a:p>
          <a:p>
            <a:pPr algn="ctr"/>
            <a:r>
              <a:rPr lang="en-US" sz="2133" b="1" dirty="0">
                <a:solidFill>
                  <a:srgbClr val="C00000"/>
                </a:solidFill>
              </a:rPr>
              <a:t>with JetBrains Account</a:t>
            </a:r>
            <a:endParaRPr lang="en-GB" sz="2133" dirty="0">
              <a:hlinkClick r:id="rId4"/>
            </a:endParaRPr>
          </a:p>
          <a:p>
            <a:pPr algn="ctr"/>
            <a:r>
              <a:rPr lang="en-GB" sz="2133" dirty="0">
                <a:hlinkClick r:id="rId4"/>
              </a:rPr>
              <a:t>https://account.jetbrains.com/login</a:t>
            </a:r>
            <a:endParaRPr lang="en-US" sz="2133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823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?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6"/>
          </p:nvPr>
        </p:nvSpPr>
        <p:spPr>
          <a:xfrm>
            <a:off x="438725" y="1190568"/>
            <a:ext cx="6419276" cy="4359089"/>
          </a:xfrm>
        </p:spPr>
        <p:txBody>
          <a:bodyPr/>
          <a:lstStyle/>
          <a:p>
            <a:r>
              <a:rPr lang="en-US" dirty="0" err="1"/>
              <a:t>ipython</a:t>
            </a:r>
            <a:r>
              <a:rPr lang="en-US" dirty="0"/>
              <a:t> console</a:t>
            </a:r>
          </a:p>
          <a:p>
            <a:endParaRPr lang="en-US" dirty="0"/>
          </a:p>
          <a:p>
            <a:r>
              <a:rPr lang="en-US" dirty="0"/>
              <a:t>IDE (PyCharm)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script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24" y="3657600"/>
            <a:ext cx="4559600" cy="2243264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26" y="4837217"/>
            <a:ext cx="4559599" cy="1011764"/>
          </a:xfrm>
          <a:prstGeom prst="rect">
            <a:avLst/>
          </a:prstGeom>
          <a:ln w="12700">
            <a:solidFill>
              <a:srgbClr val="FFFFFF"/>
            </a:solidFill>
          </a:ln>
        </p:spPr>
      </p:pic>
      <p:cxnSp>
        <p:nvCxnSpPr>
          <p:cNvPr id="12" name="Gerade Verbindung mit Pfeil 11"/>
          <p:cNvCxnSpPr/>
          <p:nvPr/>
        </p:nvCxnSpPr>
        <p:spPr>
          <a:xfrm flipV="1">
            <a:off x="3549570" y="1311797"/>
            <a:ext cx="2229229" cy="138896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cxnSpLocks/>
          </p:cNvCxnSpPr>
          <p:nvPr/>
        </p:nvCxnSpPr>
        <p:spPr>
          <a:xfrm>
            <a:off x="3374266" y="2337324"/>
            <a:ext cx="2172236" cy="909529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/>
          <p:nvPr/>
        </p:nvCxnSpPr>
        <p:spPr>
          <a:xfrm>
            <a:off x="1960197" y="3197847"/>
            <a:ext cx="225280" cy="69382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Fußzeilenplatzhalter 4">
            <a:extLst>
              <a:ext uri="{FF2B5EF4-FFF2-40B4-BE49-F238E27FC236}">
                <a16:creationId xmlns:a16="http://schemas.microsoft.com/office/drawing/2014/main" id="{90D1EC3D-BB50-9744-B8F9-DA6328F349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74511" y="6372093"/>
            <a:ext cx="4751539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 algn="ctr">
              <a:defRPr sz="1333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6D0730-D88A-E64C-A2DB-B656500454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55"/>
          <a:stretch/>
        </p:blipFill>
        <p:spPr>
          <a:xfrm>
            <a:off x="6096000" y="30692"/>
            <a:ext cx="5357611" cy="25765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0A8F4F2-BB9B-374A-B003-8AE2EC925D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5586" y="2765373"/>
            <a:ext cx="6565559" cy="409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54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PyCharm Configuration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006C3110-39DB-3941-B188-EDDD48A66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74511" y="6372093"/>
            <a:ext cx="4751539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 algn="ctr">
              <a:defRPr sz="1333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C44E60-5D96-3C46-AB59-C42DB787021C}"/>
              </a:ext>
            </a:extLst>
          </p:cNvPr>
          <p:cNvSpPr txBox="1"/>
          <p:nvPr/>
        </p:nvSpPr>
        <p:spPr>
          <a:xfrm>
            <a:off x="1833988" y="7497769"/>
            <a:ext cx="85656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Add a Python Interpreter like Anaconda: PyCharm </a:t>
            </a:r>
            <a:r>
              <a:rPr lang="en-US" sz="2400" dirty="0">
                <a:sym typeface="Wingdings" pitchFamily="2" charset="2"/>
              </a:rPr>
              <a:t> Preferences --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CA54D2-0FA5-D545-A03F-8863EF4FC593}"/>
              </a:ext>
            </a:extLst>
          </p:cNvPr>
          <p:cNvSpPr txBox="1"/>
          <p:nvPr/>
        </p:nvSpPr>
        <p:spPr>
          <a:xfrm>
            <a:off x="637563" y="1336589"/>
            <a:ext cx="2650726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33" dirty="0"/>
              <a:t>Adding a New Project: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A939B1-5FA0-3640-B5D2-6043EB5DD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563" y="1967319"/>
            <a:ext cx="4251029" cy="39645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4C459C-171D-9D4E-867C-8FF304A8D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125" y="1967319"/>
            <a:ext cx="6631848" cy="396454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1AE9E7-39A5-CB42-B2B9-4FB3B7A8D7A3}"/>
              </a:ext>
            </a:extLst>
          </p:cNvPr>
          <p:cNvSpPr txBox="1"/>
          <p:nvPr/>
        </p:nvSpPr>
        <p:spPr>
          <a:xfrm>
            <a:off x="5210126" y="1357277"/>
            <a:ext cx="6341801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33" dirty="0"/>
              <a:t>Specify location of your project &amp; configure interpreter: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0BBD9EAA-9F1B-2543-B018-9C3BDAFB618C}"/>
              </a:ext>
            </a:extLst>
          </p:cNvPr>
          <p:cNvSpPr/>
          <p:nvPr/>
        </p:nvSpPr>
        <p:spPr>
          <a:xfrm rot="14208258">
            <a:off x="11462197" y="4494512"/>
            <a:ext cx="480811" cy="36065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A2DAA4AD-E543-C44B-ACB9-C51C8D462710}"/>
              </a:ext>
            </a:extLst>
          </p:cNvPr>
          <p:cNvSpPr/>
          <p:nvPr/>
        </p:nvSpPr>
        <p:spPr>
          <a:xfrm rot="2725489">
            <a:off x="6505263" y="3769265"/>
            <a:ext cx="480811" cy="36065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B2CD9BAE-24AB-6440-9DDC-DB3E30B0EE0C}"/>
              </a:ext>
            </a:extLst>
          </p:cNvPr>
          <p:cNvSpPr/>
          <p:nvPr/>
        </p:nvSpPr>
        <p:spPr>
          <a:xfrm rot="20365265">
            <a:off x="5846653" y="5012789"/>
            <a:ext cx="1193295" cy="233139"/>
          </a:xfrm>
          <a:prstGeom prst="rightArrow">
            <a:avLst>
              <a:gd name="adj1" fmla="val 73872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optional</a:t>
            </a:r>
          </a:p>
        </p:txBody>
      </p:sp>
    </p:spTree>
    <p:extLst>
      <p:ext uri="{BB962C8B-B14F-4D97-AF65-F5344CB8AC3E}">
        <p14:creationId xmlns:p14="http://schemas.microsoft.com/office/powerpoint/2010/main" val="3647465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PyCharm Configuration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006C3110-39DB-3941-B188-EDDD48A66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74511" y="6372093"/>
            <a:ext cx="4751539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 algn="ctr">
              <a:defRPr sz="1333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C44E60-5D96-3C46-AB59-C42DB787021C}"/>
              </a:ext>
            </a:extLst>
          </p:cNvPr>
          <p:cNvSpPr txBox="1"/>
          <p:nvPr/>
        </p:nvSpPr>
        <p:spPr>
          <a:xfrm>
            <a:off x="1833988" y="7497769"/>
            <a:ext cx="85656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Add a Python Interpreter like Anaconda: PyCharm </a:t>
            </a:r>
            <a:r>
              <a:rPr lang="en-US" sz="2400" dirty="0">
                <a:sym typeface="Wingdings" pitchFamily="2" charset="2"/>
              </a:rPr>
              <a:t> Preferences --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F71FCC-D633-2D46-9A46-ABA602B54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92" y="1721447"/>
            <a:ext cx="6868867" cy="4585843"/>
          </a:xfrm>
          <a:prstGeom prst="rect">
            <a:avLst/>
          </a:prstGeom>
        </p:spPr>
      </p:pic>
      <p:sp>
        <p:nvSpPr>
          <p:cNvPr id="19" name="Right Arrow 18">
            <a:extLst>
              <a:ext uri="{FF2B5EF4-FFF2-40B4-BE49-F238E27FC236}">
                <a16:creationId xmlns:a16="http://schemas.microsoft.com/office/drawing/2014/main" id="{7B7E3270-3942-EE4D-81A4-78276AF9B9A5}"/>
              </a:ext>
            </a:extLst>
          </p:cNvPr>
          <p:cNvSpPr/>
          <p:nvPr/>
        </p:nvSpPr>
        <p:spPr>
          <a:xfrm rot="12605226">
            <a:off x="1486879" y="2242714"/>
            <a:ext cx="480811" cy="360657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D05EAA-2EB6-E04A-A2D5-DFC5B2E81994}"/>
              </a:ext>
            </a:extLst>
          </p:cNvPr>
          <p:cNvSpPr txBox="1"/>
          <p:nvPr/>
        </p:nvSpPr>
        <p:spPr>
          <a:xfrm>
            <a:off x="6740068" y="961952"/>
            <a:ext cx="7172093" cy="1816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/>
              <a:t>Specify path to Anaconda3 Python interpreter &amp; </a:t>
            </a:r>
          </a:p>
          <a:p>
            <a:r>
              <a:rPr lang="en-US" sz="1867" dirty="0" err="1"/>
              <a:t>conda</a:t>
            </a:r>
            <a:r>
              <a:rPr lang="en-US" sz="1867" dirty="0"/>
              <a:t> executable usually:</a:t>
            </a:r>
          </a:p>
          <a:p>
            <a:endParaRPr lang="en-US" sz="1867" dirty="0"/>
          </a:p>
          <a:p>
            <a:r>
              <a:rPr lang="en-US" sz="1867" dirty="0"/>
              <a:t>	/Users/[name]/anaconda3/bin/python</a:t>
            </a:r>
          </a:p>
          <a:p>
            <a:r>
              <a:rPr lang="en-US" sz="1867" dirty="0"/>
              <a:t>	/Users/[name]/anaconda3/bin/</a:t>
            </a:r>
            <a:r>
              <a:rPr lang="en-US" sz="1867" dirty="0" err="1"/>
              <a:t>conda</a:t>
            </a:r>
            <a:endParaRPr lang="en-US" sz="1867" dirty="0"/>
          </a:p>
          <a:p>
            <a:endParaRPr lang="en-US" sz="1867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2F72CF-EDE6-E24A-9C9F-5889C487C1B8}"/>
              </a:ext>
            </a:extLst>
          </p:cNvPr>
          <p:cNvSpPr txBox="1"/>
          <p:nvPr/>
        </p:nvSpPr>
        <p:spPr>
          <a:xfrm>
            <a:off x="7796011" y="3159617"/>
            <a:ext cx="2907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</a:rPr>
              <a:t>Path specification depends on operating system</a:t>
            </a:r>
          </a:p>
        </p:txBody>
      </p:sp>
    </p:spTree>
    <p:extLst>
      <p:ext uri="{BB962C8B-B14F-4D97-AF65-F5344CB8AC3E}">
        <p14:creationId xmlns:p14="http://schemas.microsoft.com/office/powerpoint/2010/main" val="417366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PyCharm Configuration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1D522143-CE50-46CE-BAE4-BFE55FD4A96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Fußzeilenplatzhalter 4">
            <a:extLst>
              <a:ext uri="{FF2B5EF4-FFF2-40B4-BE49-F238E27FC236}">
                <a16:creationId xmlns:a16="http://schemas.microsoft.com/office/drawing/2014/main" id="{006C3110-39DB-3941-B188-EDDD48A66F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74511" y="6372093"/>
            <a:ext cx="4751539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lvl1pPr algn="ctr">
              <a:defRPr sz="1333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DE" dirty="0"/>
              <a:t>M. Radenz, </a:t>
            </a:r>
            <a:r>
              <a:rPr lang="de-DE" dirty="0">
                <a:solidFill>
                  <a:srgbClr val="C00000"/>
                </a:solidFill>
              </a:rPr>
              <a:t>W. Schimmel, T. Vogl </a:t>
            </a:r>
            <a:r>
              <a:rPr lang="de-DE" dirty="0"/>
              <a:t>Python Crash-Course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C44E60-5D96-3C46-AB59-C42DB787021C}"/>
              </a:ext>
            </a:extLst>
          </p:cNvPr>
          <p:cNvSpPr txBox="1"/>
          <p:nvPr/>
        </p:nvSpPr>
        <p:spPr>
          <a:xfrm>
            <a:off x="1833988" y="7497769"/>
            <a:ext cx="85656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Add a Python Interpreter like Anaconda: PyCharm </a:t>
            </a:r>
            <a:r>
              <a:rPr lang="en-US" sz="2400" dirty="0">
                <a:sym typeface="Wingdings" pitchFamily="2" charset="2"/>
              </a:rPr>
              <a:t> Preferences --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6014A-DBAE-0744-BEF9-A5DA354E6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12" y="1123598"/>
            <a:ext cx="8360224" cy="52276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903A695-7EEE-A44C-AE08-0A2F311A171C}"/>
              </a:ext>
            </a:extLst>
          </p:cNvPr>
          <p:cNvSpPr txBox="1"/>
          <p:nvPr/>
        </p:nvSpPr>
        <p:spPr>
          <a:xfrm>
            <a:off x="9711559" y="2387952"/>
            <a:ext cx="103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…done</a:t>
            </a:r>
          </a:p>
        </p:txBody>
      </p:sp>
    </p:spTree>
    <p:extLst>
      <p:ext uri="{BB962C8B-B14F-4D97-AF65-F5344CB8AC3E}">
        <p14:creationId xmlns:p14="http://schemas.microsoft.com/office/powerpoint/2010/main" val="15857107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372</Words>
  <Application>Microsoft Macintosh PowerPoint</Application>
  <PresentationFormat>Widescreen</PresentationFormat>
  <Paragraphs>73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Office Theme</vt:lpstr>
      <vt:lpstr>Part 0: Installation &amp;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 0: Installation &amp; Introduction</dc:title>
  <dc:creator>Willi Willi</dc:creator>
  <cp:lastModifiedBy>Willi Willi</cp:lastModifiedBy>
  <cp:revision>2</cp:revision>
  <dcterms:created xsi:type="dcterms:W3CDTF">2020-09-21T09:24:02Z</dcterms:created>
  <dcterms:modified xsi:type="dcterms:W3CDTF">2020-09-21T09:37:11Z</dcterms:modified>
</cp:coreProperties>
</file>

<file path=docProps/thumbnail.jpeg>
</file>